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11" r:id="rId20"/>
    <p:sldId id="305" r:id="rId21"/>
    <p:sldId id="295" r:id="rId22"/>
    <p:sldId id="296" r:id="rId23"/>
    <p:sldId id="300" r:id="rId24"/>
    <p:sldId id="298" r:id="rId25"/>
    <p:sldId id="278" r:id="rId26"/>
    <p:sldId id="309" r:id="rId27"/>
    <p:sldId id="306" r:id="rId28"/>
    <p:sldId id="279" r:id="rId29"/>
    <p:sldId id="282" r:id="rId30"/>
    <p:sldId id="281" r:id="rId31"/>
    <p:sldId id="284" r:id="rId32"/>
    <p:sldId id="285" r:id="rId33"/>
    <p:sldId id="310" r:id="rId34"/>
    <p:sldId id="308" r:id="rId35"/>
    <p:sldId id="290" r:id="rId36"/>
    <p:sldId id="287" r:id="rId37"/>
    <p:sldId id="288" r:id="rId38"/>
    <p:sldId id="289" r:id="rId39"/>
    <p:sldId id="291" r:id="rId40"/>
    <p:sldId id="271" r:id="rId41"/>
    <p:sldId id="26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11"/>
            <p14:sldId id="305"/>
            <p14:sldId id="295"/>
            <p14:sldId id="296"/>
            <p14:sldId id="300"/>
            <p14:sldId id="298"/>
            <p14:sldId id="278"/>
            <p14:sldId id="309"/>
            <p14:sldId id="306"/>
            <p14:sldId id="279"/>
            <p14:sldId id="282"/>
            <p14:sldId id="281"/>
            <p14:sldId id="284"/>
            <p14:sldId id="285"/>
            <p14:sldId id="310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3"/>
    <p:restoredTop sz="80721"/>
  </p:normalViewPr>
  <p:slideViewPr>
    <p:cSldViewPr snapToGrid="0" snapToObjects="1">
      <p:cViewPr>
        <p:scale>
          <a:sx n="57" d="100"/>
          <a:sy n="57" d="100"/>
        </p:scale>
        <p:origin x="2104" y="1096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18A7-8769-C547-9717-06BF483ADDDE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6A16D-BF68-3A40-B24D-6A3B3182B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1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chromatin better</a:t>
            </a:r>
          </a:p>
          <a:p>
            <a:r>
              <a:rPr lang="en-US" baseline="0" dirty="0" smtClean="0"/>
              <a:t>Jennings reference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r>
              <a:rPr lang="en-US" baseline="0" dirty="0" smtClean="0"/>
              <a:t> Recruitment is not sufficient for Groucho-mediated repression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4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5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0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3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36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044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Michael </a:t>
            </a:r>
            <a:r>
              <a:rPr lang="en-US" dirty="0" smtClean="0"/>
              <a:t>Chambers</a:t>
            </a:r>
          </a:p>
          <a:p>
            <a:endParaRPr lang="en-US" dirty="0"/>
          </a:p>
          <a:p>
            <a:r>
              <a:rPr lang="en-US" dirty="0" smtClean="0"/>
              <a:t>Albert </a:t>
            </a:r>
            <a:r>
              <a:rPr lang="en-US" dirty="0" err="1" smtClean="0"/>
              <a:t>Courey</a:t>
            </a:r>
            <a:r>
              <a:rPr lang="en-US" dirty="0" smtClean="0"/>
              <a:t> Laboratory</a:t>
            </a:r>
          </a:p>
          <a:p>
            <a:r>
              <a:rPr lang="en-US" dirty="0" smtClean="0"/>
              <a:t>Department of Chemistry and Biochemistry</a:t>
            </a:r>
          </a:p>
          <a:p>
            <a:r>
              <a:rPr lang="en-US" dirty="0" smtClean="0"/>
              <a:t>University of California, Los Angeles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Genome-wide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3434088" y="3054546"/>
            <a:ext cx="0" cy="3621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76246" y="3054546"/>
            <a:ext cx="0" cy="3621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802727" y="4688543"/>
            <a:ext cx="4091870" cy="1408529"/>
            <a:chOff x="7476665" y="2055581"/>
            <a:chExt cx="4091870" cy="1408529"/>
          </a:xfrm>
        </p:grpSpPr>
        <p:sp>
          <p:nvSpPr>
            <p:cNvPr id="49" name="Arc 48"/>
            <p:cNvSpPr/>
            <p:nvPr/>
          </p:nvSpPr>
          <p:spPr>
            <a:xfrm>
              <a:off x="10359878" y="2176332"/>
              <a:ext cx="1208657" cy="1207008"/>
            </a:xfrm>
            <a:prstGeom prst="arc">
              <a:avLst>
                <a:gd name="adj1" fmla="val 16200000"/>
                <a:gd name="adj2" fmla="val 5307272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76665" y="2176332"/>
              <a:ext cx="351363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066294" y="3383340"/>
              <a:ext cx="94119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248696" y="2146459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948047" y="2432117"/>
              <a:ext cx="33025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9975728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771346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76665" y="3383340"/>
              <a:ext cx="237882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 flipV="1">
              <a:off x="8590979" y="333351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589585" y="281255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8684432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8924269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670958" y="2269010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8942876" y="2246126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9747" y="5016272"/>
            <a:ext cx="3692939" cy="826955"/>
            <a:chOff x="679747" y="5016272"/>
            <a:chExt cx="3692939" cy="82695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79747" y="5762458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04684" y="547642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608558" y="5498789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99457" y="5769343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5881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103528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097133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58026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1036993" y="5198559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263554" y="5016272"/>
              <a:ext cx="2860476" cy="753071"/>
              <a:chOff x="5729557" y="3362104"/>
              <a:chExt cx="2860476" cy="753071"/>
            </a:xfrm>
          </p:grpSpPr>
          <p:sp>
            <p:nvSpPr>
              <p:cNvPr id="73" name="Oval 72"/>
              <p:cNvSpPr/>
              <p:nvPr/>
            </p:nvSpPr>
            <p:spPr>
              <a:xfrm rot="16200000">
                <a:off x="553901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>
                <a:off x="5765239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6200000">
                <a:off x="599146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6200000">
                <a:off x="6217693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6443920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670147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6896374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7122601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7348828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7575055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780128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802750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</p:grp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pPr marL="457200" lvl="1" indent="0">
              <a:buNone/>
            </a:pPr>
            <a:r>
              <a:rPr lang="en-US" i="1" dirty="0"/>
              <a:t>	</a:t>
            </a:r>
            <a:r>
              <a:rPr lang="en-US" sz="1700" i="1" dirty="0" smtClean="0"/>
              <a:t>(Jennings et al, 2007)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10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Gro binding is not indicative of </a:t>
            </a:r>
            <a:r>
              <a:rPr lang="en-US" sz="3200" dirty="0" smtClean="0"/>
              <a:t>spreading </a:t>
            </a:r>
            <a:r>
              <a:rPr lang="en-US" sz="3200" i="1" dirty="0" smtClean="0"/>
              <a:t>in vivo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6" b="6889"/>
          <a:stretch/>
        </p:blipFill>
        <p:spPr>
          <a:xfrm>
            <a:off x="758598" y="1416351"/>
            <a:ext cx="2397038" cy="4205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8900000">
            <a:off x="890740" y="57359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1049860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900000">
            <a:off x="1527978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900000">
            <a:off x="2006096" y="58328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215900" y="6510395"/>
            <a:ext cx="1098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00773" y="6477517"/>
            <a:ext cx="52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56367" y="1183596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Clustering of Gro Peaks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8650" y="1183596"/>
            <a:ext cx="29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Distribution of Gro Peaks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138" y="245865"/>
            <a:ext cx="7886700" cy="1325563"/>
          </a:xfrm>
        </p:spPr>
        <p:txBody>
          <a:bodyPr/>
          <a:lstStyle/>
          <a:p>
            <a:pPr algn="ctr"/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860" y="9989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Groucho binding is enriched at TSS’s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7" r="5603" b="2642"/>
          <a:stretch/>
        </p:blipFill>
        <p:spPr>
          <a:xfrm>
            <a:off x="2350093" y="1269243"/>
            <a:ext cx="3727978" cy="5140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78071" y="1850392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dCtBP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78071" y="30695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8071" y="42887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78071" y="550799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7329929" y="2594806"/>
            <a:ext cx="0" cy="378404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512264" y="4288792"/>
            <a:ext cx="56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Gro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72922" y="6409346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Genomic position (5’ -&gt; 3’)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983258" y="3503569"/>
            <a:ext cx="2182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Read count density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24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893" y="4979243"/>
            <a:ext cx="3129604" cy="652761"/>
            <a:chOff x="371893" y="4979243"/>
            <a:chExt cx="3129604" cy="652761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71893" y="5551236"/>
              <a:ext cx="1715445" cy="68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52327" y="526463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37369" y="528756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328268" y="555812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42898" y="549467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225944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986837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940111" y="4979243"/>
              <a:ext cx="570784" cy="5707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TF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02087" y="5410515"/>
            <a:ext cx="3966484" cy="1116085"/>
            <a:chOff x="4002087" y="5410515"/>
            <a:chExt cx="3966484" cy="1116085"/>
          </a:xfrm>
        </p:grpSpPr>
        <p:sp>
          <p:nvSpPr>
            <p:cNvPr id="70" name="Right Arrow 69"/>
            <p:cNvSpPr/>
            <p:nvPr/>
          </p:nvSpPr>
          <p:spPr>
            <a:xfrm rot="1800000">
              <a:off x="4002087" y="5864629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38967" y="5410515"/>
              <a:ext cx="3129604" cy="1116085"/>
              <a:chOff x="4838967" y="5410515"/>
              <a:chExt cx="3129604" cy="1116085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V="1">
                <a:off x="4838967" y="6445832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7219401" y="6159231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7204443" y="6182162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95342" y="6452716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5409972" y="6389266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H="1">
                <a:off x="6693018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6453911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7492607" y="5981545"/>
                <a:ext cx="475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5693968" y="5410515"/>
                <a:ext cx="1772246" cy="648408"/>
                <a:chOff x="3573230" y="3124668"/>
                <a:chExt cx="1772246" cy="648408"/>
              </a:xfrm>
            </p:grpSpPr>
            <p:sp>
              <p:nvSpPr>
                <p:cNvPr id="93" name="Arc 92"/>
                <p:cNvSpPr/>
                <p:nvPr/>
              </p:nvSpPr>
              <p:spPr>
                <a:xfrm>
                  <a:off x="3573230" y="3124668"/>
                  <a:ext cx="1639249" cy="648408"/>
                </a:xfrm>
                <a:prstGeom prst="arc">
                  <a:avLst>
                    <a:gd name="adj1" fmla="val 10794464"/>
                    <a:gd name="adj2" fmla="val 21473582"/>
                  </a:avLst>
                </a:prstGeom>
                <a:ln w="25400" cap="sq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5076205" y="3427597"/>
                  <a:ext cx="269271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5419350" y="5877452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242976" y="5702561"/>
                <a:ext cx="923531" cy="34082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Co-R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035890" y="3899413"/>
            <a:ext cx="3935403" cy="1126453"/>
            <a:chOff x="4035890" y="3899413"/>
            <a:chExt cx="3935403" cy="1126453"/>
          </a:xfrm>
        </p:grpSpPr>
        <p:sp>
          <p:nvSpPr>
            <p:cNvPr id="69" name="Right Arrow 68"/>
            <p:cNvSpPr/>
            <p:nvPr/>
          </p:nvSpPr>
          <p:spPr>
            <a:xfrm rot="19800000">
              <a:off x="4035890" y="4654107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41689" y="3899413"/>
              <a:ext cx="3129604" cy="1089356"/>
              <a:chOff x="4841689" y="3899413"/>
              <a:chExt cx="3129604" cy="108935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4841689" y="4908001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222123" y="4621400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07165" y="4644331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798064" y="4914885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5412694" y="4851435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>
                <a:off x="6695740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456633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7495329" y="4443714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1" name="Arc 80"/>
              <p:cNvSpPr/>
              <p:nvPr/>
            </p:nvSpPr>
            <p:spPr>
              <a:xfrm>
                <a:off x="5696690" y="3899413"/>
                <a:ext cx="1639249" cy="648408"/>
              </a:xfrm>
              <a:prstGeom prst="arc">
                <a:avLst>
                  <a:gd name="adj1" fmla="val 10794464"/>
                  <a:gd name="adj2" fmla="val 181503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395557" y="4341978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19183" y="4193080"/>
                <a:ext cx="923531" cy="340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Co-A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1207" y="2274176"/>
            <a:ext cx="3692939" cy="806798"/>
            <a:chOff x="481207" y="2274176"/>
            <a:chExt cx="3692939" cy="80679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81207" y="3000205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424976" y="271360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410018" y="273653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00917" y="300709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76027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flipV="1">
              <a:off x="83674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2898593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659486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/>
            <p:cNvSpPr/>
            <p:nvPr/>
          </p:nvSpPr>
          <p:spPr>
            <a:xfrm>
              <a:off x="2049230" y="2274176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98182" y="253591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1776883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595774" y="227630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Co-A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83835" y="1898905"/>
            <a:ext cx="4253435" cy="1184845"/>
            <a:chOff x="4383835" y="1898905"/>
            <a:chExt cx="4253435" cy="1184845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944331" y="3002981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88100" y="2716381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873142" y="2739312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464041" y="3009866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22339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529986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7361717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122610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/>
            <p:cNvSpPr/>
            <p:nvPr/>
          </p:nvSpPr>
          <p:spPr>
            <a:xfrm>
              <a:off x="6512354" y="2276952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61306" y="25386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1306" y="2538695"/>
              <a:ext cx="475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Off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583861" y="1898905"/>
              <a:ext cx="1772246" cy="648408"/>
              <a:chOff x="3573230" y="3124668"/>
              <a:chExt cx="1772246" cy="648408"/>
            </a:xfrm>
          </p:grpSpPr>
          <p:sp>
            <p:nvSpPr>
              <p:cNvPr id="58" name="Arc 57"/>
              <p:cNvSpPr/>
              <p:nvPr/>
            </p:nvSpPr>
            <p:spPr>
              <a:xfrm>
                <a:off x="3573230" y="3124668"/>
                <a:ext cx="1639249" cy="648408"/>
              </a:xfrm>
              <a:prstGeom prst="arc">
                <a:avLst>
                  <a:gd name="adj1" fmla="val 10794464"/>
                  <a:gd name="adj2" fmla="val 21473582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5076205" y="3427597"/>
                <a:ext cx="269271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ight Arrow 59"/>
            <p:cNvSpPr/>
            <p:nvPr/>
          </p:nvSpPr>
          <p:spPr>
            <a:xfrm>
              <a:off x="4383835" y="2389456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236780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A</a:t>
              </a:r>
              <a:endParaRPr lang="en-US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5297076" y="2436306"/>
              <a:ext cx="570784" cy="57078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5120702" y="2275122"/>
              <a:ext cx="923531" cy="34082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Co-R</a:t>
              </a:r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6060406" y="227101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Co-A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067255" y="2310828"/>
            <a:ext cx="4952828" cy="3460533"/>
            <a:chOff x="4067255" y="2310828"/>
            <a:chExt cx="4952828" cy="3460533"/>
          </a:xfrm>
        </p:grpSpPr>
        <p:grpSp>
          <p:nvGrpSpPr>
            <p:cNvPr id="6" name="Group 5"/>
            <p:cNvGrpSpPr/>
            <p:nvPr/>
          </p:nvGrpSpPr>
          <p:grpSpPr>
            <a:xfrm>
              <a:off x="4826131" y="2848731"/>
              <a:ext cx="2166672" cy="2166672"/>
              <a:chOff x="3732028" y="3657600"/>
              <a:chExt cx="182880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32028" y="3657600"/>
                <a:ext cx="1828800" cy="1828800"/>
              </a:xfrm>
              <a:prstGeom prst="ellipse">
                <a:avLst/>
              </a:prstGeom>
              <a:gradFill flip="none" rotWithShape="1">
                <a:gsLst>
                  <a:gs pos="15000">
                    <a:schemeClr val="accent1">
                      <a:lumMod val="0"/>
                      <a:lumOff val="100000"/>
                    </a:schemeClr>
                  </a:gs>
                  <a:gs pos="41000">
                    <a:schemeClr val="accent1">
                      <a:lumMod val="40000"/>
                      <a:lumOff val="60000"/>
                    </a:schemeClr>
                  </a:gs>
                  <a:gs pos="6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914908" y="3840480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Embryo</a:t>
                </a:r>
                <a:endParaRPr lang="en-US" dirty="0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V="1">
              <a:off x="4429535" y="2848731"/>
              <a:ext cx="0" cy="203580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>
                      <a:lumMod val="5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05573" y="488299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9559" y="2480941"/>
              <a:ext cx="568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56624" y="485605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Type 1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(m</a:t>
              </a:r>
              <a:r>
                <a:rPr lang="en-US" dirty="0" smtClean="0">
                  <a:solidFill>
                    <a:schemeClr val="accent2"/>
                  </a:solidFill>
                </a:rPr>
                <a:t>esoderm)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56624" y="3520361"/>
              <a:ext cx="1794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Type 2</a:t>
              </a:r>
            </a:p>
            <a:p>
              <a:r>
                <a:rPr lang="en-US" dirty="0" smtClean="0">
                  <a:solidFill>
                    <a:schemeClr val="accent4"/>
                  </a:solidFill>
                </a:rPr>
                <a:t>(</a:t>
              </a:r>
              <a:r>
                <a:rPr lang="en-US" dirty="0" err="1" smtClean="0">
                  <a:solidFill>
                    <a:schemeClr val="accent4"/>
                  </a:solidFill>
                </a:rPr>
                <a:t>n</a:t>
              </a:r>
              <a:r>
                <a:rPr lang="en-US" dirty="0" err="1" smtClean="0">
                  <a:solidFill>
                    <a:schemeClr val="accent4"/>
                  </a:solidFill>
                </a:rPr>
                <a:t>euroectoderm</a:t>
              </a:r>
              <a:r>
                <a:rPr lang="en-US" dirty="0" smtClean="0">
                  <a:solidFill>
                    <a:schemeClr val="accent4"/>
                  </a:solidFill>
                </a:rPr>
                <a:t>)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6624" y="2310828"/>
              <a:ext cx="1863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Type 3</a:t>
              </a:r>
            </a:p>
            <a:p>
              <a:r>
                <a:rPr lang="en-US" dirty="0" smtClean="0">
                  <a:solidFill>
                    <a:schemeClr val="accent6"/>
                  </a:solidFill>
                </a:rPr>
                <a:t>(dorsal ectoderm)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662307" y="2684907"/>
              <a:ext cx="2494320" cy="2494318"/>
              <a:chOff x="4080759" y="2028684"/>
              <a:chExt cx="3657603" cy="3657600"/>
            </a:xfrm>
          </p:grpSpPr>
          <p:sp>
            <p:nvSpPr>
              <p:cNvPr id="16" name="Arc 15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6776737"/>
                  <a:gd name="adj2" fmla="val 19795885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2989254"/>
                  <a:gd name="adj2" fmla="val 7678429"/>
                </a:avLst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9765346"/>
                  <a:gd name="adj2" fmla="val 3019557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Arc 18"/>
              <p:cNvSpPr/>
              <p:nvPr/>
            </p:nvSpPr>
            <p:spPr>
              <a:xfrm>
                <a:off x="4080761" y="2028684"/>
                <a:ext cx="3657600" cy="3657600"/>
              </a:xfrm>
              <a:prstGeom prst="arc">
                <a:avLst>
                  <a:gd name="adj1" fmla="val 7682220"/>
                  <a:gd name="adj2" fmla="val 12527983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/>
            </p:nvSpPr>
            <p:spPr>
              <a:xfrm>
                <a:off x="4080760" y="2028684"/>
                <a:ext cx="3657600" cy="3657600"/>
              </a:xfrm>
              <a:prstGeom prst="arc">
                <a:avLst>
                  <a:gd name="adj1" fmla="val 12535813"/>
                  <a:gd name="adj2" fmla="val 15559981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>
                <a:off x="4080759" y="2028684"/>
                <a:ext cx="3657600" cy="3657600"/>
              </a:xfrm>
              <a:prstGeom prst="arc">
                <a:avLst>
                  <a:gd name="adj1" fmla="val 15540647"/>
                  <a:gd name="adj2" fmla="val 16810036"/>
                </a:avLst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6200000">
              <a:off x="3472252" y="3718091"/>
              <a:ext cx="15593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Nuclear Dorsal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85004" y="3539922"/>
              <a:ext cx="14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Embryo</a:t>
              </a:r>
            </a:p>
            <a:p>
              <a:pPr algn="ctr"/>
              <a:r>
                <a:rPr lang="en-US" dirty="0" smtClean="0"/>
                <a:t>Cross-Section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36507" y="5402029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sna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36507" y="411739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rho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3486" y="2869428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zen</a:t>
              </a:r>
              <a:r>
                <a:rPr lang="en-US" i="1" dirty="0" smtClean="0"/>
                <a:t>, </a:t>
              </a:r>
              <a:r>
                <a:rPr lang="en-US" i="1" dirty="0" err="1" smtClean="0"/>
                <a:t>dpp</a:t>
              </a:r>
              <a:endParaRPr lang="en-US" i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92564" y="2478761"/>
            <a:ext cx="2743934" cy="1893076"/>
            <a:chOff x="292564" y="2478761"/>
            <a:chExt cx="2743934" cy="189307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92564" y="3929157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flipV="1">
              <a:off x="694562" y="387893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562" y="3370681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811407" y="2478761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2873633">
              <a:off x="250017" y="3091624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9007" y="4002505"/>
              <a:ext cx="563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VAR</a:t>
              </a:r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2564" y="4437368"/>
            <a:ext cx="2743934" cy="1491871"/>
            <a:chOff x="292564" y="4437368"/>
            <a:chExt cx="2743934" cy="149187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92564" y="5502390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flipV="1">
              <a:off x="694562" y="5452163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94562" y="4943914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51409" y="5559907"/>
              <a:ext cx="118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AT-rich region</a:t>
              </a:r>
              <a:endParaRPr lang="en-US" sz="1400" dirty="0"/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1579042" y="5459452"/>
              <a:ext cx="1054839" cy="858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36467" y="4976126"/>
              <a:ext cx="528090" cy="56191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Dri</a:t>
              </a:r>
              <a:r>
                <a:rPr lang="en-US" sz="1400" dirty="0" smtClean="0"/>
                <a:t>/Ct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2873633">
              <a:off x="277743" y="4718502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512034" y="4670953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5040" y="555990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VRR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5633358" y="41801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427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54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7"/>
          <a:stretch/>
        </p:blipFill>
        <p:spPr>
          <a:xfrm>
            <a:off x="885436" y="1690689"/>
            <a:ext cx="5956236" cy="4265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271" y="63093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5435" y="5934670"/>
            <a:ext cx="715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Recruitment is not sufficient for Groucho-mediated </a:t>
            </a:r>
            <a:r>
              <a:rPr lang="en-US" dirty="0" smtClean="0"/>
              <a:t>repression</a:t>
            </a:r>
          </a:p>
          <a:p>
            <a:r>
              <a:rPr lang="en-US" dirty="0" smtClean="0"/>
              <a:t>A post-Gro recruitment must determine Dorsal activation or repression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1" t="37213" b="42113"/>
          <a:stretch/>
        </p:blipFill>
        <p:spPr>
          <a:xfrm>
            <a:off x="6841672" y="2824843"/>
            <a:ext cx="2317426" cy="14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roucho repression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associated with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paused RNA PolII?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1226774" y="2649791"/>
            <a:ext cx="1884556" cy="51845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wild-type</a:t>
            </a:r>
            <a:endParaRPr lang="en-US"/>
          </a:p>
        </p:txBody>
      </p:sp>
      <p:sp>
        <p:nvSpPr>
          <p:cNvPr id="6" name="Process 5"/>
          <p:cNvSpPr/>
          <p:nvPr/>
        </p:nvSpPr>
        <p:spPr>
          <a:xfrm>
            <a:off x="3570152" y="2668912"/>
            <a:ext cx="1884556" cy="518459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</a:t>
            </a:r>
          </a:p>
          <a:p>
            <a:pPr algn="ctr"/>
            <a:r>
              <a:rPr lang="en-US" dirty="0" smtClean="0"/>
              <a:t>loss-of-function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534071" y="2668912"/>
            <a:ext cx="941832" cy="518459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5592239" y="2668912"/>
            <a:ext cx="941832" cy="51845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33018" y="2604975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570152" y="3627073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Transcriptome</a:t>
            </a:r>
            <a:endParaRPr lang="en-US" dirty="0"/>
          </a:p>
        </p:txBody>
      </p:sp>
      <p:sp>
        <p:nvSpPr>
          <p:cNvPr id="11" name="Process 10"/>
          <p:cNvSpPr/>
          <p:nvPr/>
        </p:nvSpPr>
        <p:spPr>
          <a:xfrm>
            <a:off x="1226774" y="3627072"/>
            <a:ext cx="1884556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3186718" y="3656889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15028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384253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353664" y="317781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369003" y="414553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cess 16"/>
          <p:cNvSpPr/>
          <p:nvPr/>
        </p:nvSpPr>
        <p:spPr>
          <a:xfrm>
            <a:off x="3570152" y="4604350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Differentially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02082" y="596364"/>
            <a:ext cx="2860873" cy="6261636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8834"/>
          <a:stretch/>
        </p:blipFill>
        <p:spPr>
          <a:xfrm>
            <a:off x="628650" y="1518557"/>
            <a:ext cx="5634338" cy="4418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4" t="45581" r="4700" b="43013"/>
          <a:stretch/>
        </p:blipFill>
        <p:spPr>
          <a:xfrm>
            <a:off x="5217449" y="2079228"/>
            <a:ext cx="976272" cy="749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000000">
            <a:off x="852032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000000">
            <a:off x="1344111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8000000">
            <a:off x="1858632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8000000">
            <a:off x="253949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000000">
            <a:off x="303156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354609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000000">
            <a:off x="421676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000000">
            <a:off x="470883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000000">
            <a:off x="522336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59080" y="5396117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15891" y="4527110"/>
            <a:ext cx="9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r>
              <a:rPr lang="en-US" i="1" smtClean="0"/>
              <a:t>score </a:t>
            </a:r>
            <a:r>
              <a:rPr lang="en-US" smtClean="0"/>
              <a:t>= 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2609311" y="275027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2609311" y="388378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2609311" y="5017294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413504" y="2523744"/>
            <a:ext cx="4725885" cy="3732668"/>
            <a:chOff x="4413504" y="2523744"/>
            <a:chExt cx="4725885" cy="3732668"/>
          </a:xfrm>
        </p:grpSpPr>
        <p:sp>
          <p:nvSpPr>
            <p:cNvPr id="25" name="Right Bracket 24"/>
            <p:cNvSpPr/>
            <p:nvPr/>
          </p:nvSpPr>
          <p:spPr>
            <a:xfrm>
              <a:off x="4413504" y="2523744"/>
              <a:ext cx="48768" cy="3243819"/>
            </a:xfrm>
            <a:prstGeom prst="rightBracke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5" idx="2"/>
            </p:cNvCxnSpPr>
            <p:nvPr/>
          </p:nvCxnSpPr>
          <p:spPr>
            <a:xfrm flipV="1">
              <a:off x="4462272" y="4145280"/>
              <a:ext cx="512064" cy="3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350939" y="3611309"/>
              <a:ext cx="2639263" cy="1069288"/>
              <a:chOff x="5350939" y="3800439"/>
              <a:chExt cx="2639263" cy="1069288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193" y="3800439"/>
                <a:ext cx="2637009" cy="1069288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44" t="59767" r="143"/>
              <a:stretch/>
            </p:blipFill>
            <p:spPr>
              <a:xfrm>
                <a:off x="7087994" y="4439524"/>
                <a:ext cx="902208" cy="43020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307" r="56964"/>
              <a:stretch/>
            </p:blipFill>
            <p:spPr>
              <a:xfrm>
                <a:off x="5350939" y="4439524"/>
                <a:ext cx="1134869" cy="424431"/>
              </a:xfrm>
              <a:prstGeom prst="rect">
                <a:avLst/>
              </a:prstGeom>
            </p:spPr>
          </p:pic>
        </p:grpSp>
        <p:cxnSp>
          <p:nvCxnSpPr>
            <p:cNvPr id="40" name="Straight Connector 39"/>
            <p:cNvCxnSpPr/>
            <p:nvPr/>
          </p:nvCxnSpPr>
          <p:spPr>
            <a:xfrm>
              <a:off x="5082569" y="6175643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26338" y="5889043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011380" y="5911974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602279" y="6182528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36163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543810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7499955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260848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584069" y="5899578"/>
              <a:ext cx="276063" cy="276063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99544" y="5711357"/>
              <a:ext cx="83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On/Off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07599" y="5905416"/>
              <a:ext cx="276063" cy="276063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79195" y="1629731"/>
            <a:ext cx="9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Identifying components of the Groucho gene regulatory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targets of Gro-mediated repression?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Groucho a dedicated repressor?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6" name="Off-page Connector 5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21" name="Off-page Connector 20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27" name="Diamond 26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Arc 28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gular Pentagon 30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 II pausing is a general mechanism of gene regulation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Rapid/synchronous activation</a:t>
            </a:r>
          </a:p>
          <a:p>
            <a:endParaRPr lang="en-US" dirty="0" smtClean="0"/>
          </a:p>
          <a:p>
            <a:r>
              <a:rPr lang="en-US" dirty="0" smtClean="0"/>
              <a:t>Integration of multiple regulatory inputs</a:t>
            </a:r>
          </a:p>
          <a:p>
            <a:endParaRPr lang="en-US" dirty="0" smtClean="0"/>
          </a:p>
          <a:p>
            <a:r>
              <a:rPr lang="en-US" dirty="0" smtClean="0"/>
              <a:t>Establishment of permissive chromatin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</a:t>
            </a:r>
            <a:r>
              <a:rPr lang="en-US" dirty="0" smtClean="0"/>
              <a:t>genes are enriched for stalled PolII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0" y="1895120"/>
            <a:ext cx="6332459" cy="4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283048"/>
            <a:ext cx="2297672" cy="3299401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2"/>
          <a:stretch/>
        </p:blipFill>
        <p:spPr>
          <a:xfrm>
            <a:off x="198854" y="1543732"/>
            <a:ext cx="6723553" cy="5167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82027" r="28801" b="5334"/>
          <a:stretch/>
        </p:blipFill>
        <p:spPr>
          <a:xfrm>
            <a:off x="6746591" y="2869295"/>
            <a:ext cx="1659165" cy="1016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3" t="82027" b="5042"/>
          <a:stretch/>
        </p:blipFill>
        <p:spPr>
          <a:xfrm>
            <a:off x="6746591" y="3683710"/>
            <a:ext cx="2397409" cy="9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3742821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/>
          </a:p>
          <a:p>
            <a:pPr lvl="1"/>
            <a:r>
              <a:rPr lang="en-US" sz="2000" dirty="0" smtClean="0"/>
              <a:t>Mitchell Kim</a:t>
            </a:r>
            <a:endParaRPr lang="en-US" sz="2000" dirty="0"/>
          </a:p>
          <a:p>
            <a:pPr lvl="1"/>
            <a:r>
              <a:rPr lang="en-US" sz="2000" dirty="0"/>
              <a:t>Kenny Chen</a:t>
            </a:r>
          </a:p>
          <a:p>
            <a:pPr lvl="1"/>
            <a:r>
              <a:rPr lang="en-US" sz="2000" dirty="0" smtClean="0"/>
              <a:t>Joseph </a:t>
            </a:r>
            <a:r>
              <a:rPr lang="en-US" sz="2000" dirty="0" smtClean="0"/>
              <a:t>Cao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 smtClean="0"/>
          </a:p>
          <a:p>
            <a:pPr lvl="1"/>
            <a:r>
              <a:rPr lang="en-US" sz="2000" dirty="0" smtClean="0"/>
              <a:t>Alberto Ponce</a:t>
            </a:r>
          </a:p>
          <a:p>
            <a:pPr lvl="1"/>
            <a:r>
              <a:rPr lang="en-US" sz="2000" dirty="0" smtClean="0"/>
              <a:t>Matthew Smith</a:t>
            </a:r>
          </a:p>
          <a:p>
            <a:pPr lvl="1"/>
            <a:r>
              <a:rPr lang="en-US" sz="2000" dirty="0" smtClean="0"/>
              <a:t>Jesse Cheung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169664" y="380040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85" y="1690689"/>
            <a:ext cx="4796971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7496</TotalTime>
  <Words>1292</Words>
  <Application>Microsoft Macintosh PowerPoint</Application>
  <PresentationFormat>On-screen Show (4:3)</PresentationFormat>
  <Paragraphs>433</Paragraphs>
  <Slides>41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Genome-wide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Groucho binding is enriched at TSS’s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Questions to be addressed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Questions to be addressed</vt:lpstr>
      <vt:lpstr>RNA Pol II pausing is a general mechanism of gene regulation</vt:lpstr>
      <vt:lpstr>Gro-repressed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176</cp:revision>
  <cp:lastPrinted>2015-11-23T23:52:40Z</cp:lastPrinted>
  <dcterms:created xsi:type="dcterms:W3CDTF">2015-11-19T02:10:34Z</dcterms:created>
  <dcterms:modified xsi:type="dcterms:W3CDTF">2015-11-24T07:16:50Z</dcterms:modified>
</cp:coreProperties>
</file>